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18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1" pos="7673" userDrawn="1">
          <p15:clr>
            <a:srgbClr val="A4A3A4"/>
          </p15:clr>
        </p15:guide>
        <p15:guide id="2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1B1B"/>
    <a:srgbClr val="ABD1FF"/>
    <a:srgbClr val="E74747"/>
    <a:srgbClr val="0057C4"/>
    <a:srgbClr val="2256A3"/>
    <a:srgbClr val="9FB6D6"/>
    <a:srgbClr val="B195B1"/>
    <a:srgbClr val="834C77"/>
    <a:srgbClr val="F9D0D0"/>
    <a:srgbClr val="EF8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4" autoAdjust="0"/>
    <p:restoredTop sz="97567" autoAdjust="0"/>
  </p:normalViewPr>
  <p:slideViewPr>
    <p:cSldViewPr snapToGrid="0" showGuides="1">
      <p:cViewPr varScale="1">
        <p:scale>
          <a:sx n="137" d="100"/>
          <a:sy n="137" d="100"/>
        </p:scale>
        <p:origin x="81" y="771"/>
      </p:cViewPr>
      <p:guideLst>
        <p:guide pos="7673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CC73D45-9E78-43F0-B3CE-F8FC151FCA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6B4356-4EC6-4902-9BB8-78B9C580B3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93B0C-D6D6-423E-A681-A8C92639715E}" type="datetimeFigureOut">
              <a:rPr lang="de-DE" smtClean="0"/>
              <a:t>11.03.2021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2D46075-4932-4F73-ACE2-1FEA7BA865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5C9BEC1-95E4-4FB8-A89F-C5976E092A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C7CB2-87DD-4FF3-B79F-1E43B74CFA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5437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EC60A-4839-49AE-ADDC-E01ADCE0A044}" type="datetimeFigureOut">
              <a:rPr lang="de-DE" smtClean="0"/>
              <a:t>11.03.2021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9DD16-463F-4882-9FC4-CA1E3B41EB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1764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9DD16-463F-4882-9FC4-CA1E3B41EB0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5934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3468274-D868-4183-A0E5-C818414963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1489" y="493343"/>
            <a:ext cx="13543755" cy="5657127"/>
          </a:xfrm>
          <a:prstGeom prst="rect">
            <a:avLst/>
          </a:prstGeom>
        </p:spPr>
      </p:pic>
      <p:sp>
        <p:nvSpPr>
          <p:cNvPr id="14" name="Titel 13">
            <a:extLst>
              <a:ext uri="{FF2B5EF4-FFF2-40B4-BE49-F238E27FC236}">
                <a16:creationId xmlns:a16="http://schemas.microsoft.com/office/drawing/2014/main" id="{32A683E3-6232-4BED-A759-B26868AB4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2673350"/>
            <a:ext cx="8424863" cy="1262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>
                <a:latin typeface="Work Sans" pitchFamily="2" charset="0"/>
              </a:defRPr>
            </a:lvl1pPr>
          </a:lstStyle>
          <a:p>
            <a:r>
              <a:rPr lang="de-DE"/>
              <a:t>Titel der Präsentation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A14D8B5-9813-4B19-8664-2CF058A61A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3580818"/>
            <a:ext cx="8424862" cy="1346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Work Sans" pitchFamily="2" charset="0"/>
              </a:defRPr>
            </a:lvl1pPr>
          </a:lstStyle>
          <a:p>
            <a:pPr lvl="0"/>
            <a:r>
              <a:rPr lang="de-DE"/>
              <a:t>Untertitel der Präsentation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515EFF9-F0F8-48CA-9B07-2A71CD01E5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15454" y="404813"/>
            <a:ext cx="2597121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1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7" pos="560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13" pos="302">
          <p15:clr>
            <a:srgbClr val="FBAE40"/>
          </p15:clr>
        </p15:guide>
        <p15:guide id="14" orient="horz" pos="2160">
          <p15:clr>
            <a:srgbClr val="FBAE40"/>
          </p15:clr>
        </p15:guide>
        <p15:guide id="15" orient="horz" pos="1207">
          <p15:clr>
            <a:srgbClr val="FBAE40"/>
          </p15:clr>
        </p15:guide>
        <p15:guide id="20" orient="horz" pos="255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2" orient="horz" pos="3113">
          <p15:clr>
            <a:srgbClr val="FBAE40"/>
          </p15:clr>
        </p15:guide>
        <p15:guide id="23" orient="horz" pos="731">
          <p15:clr>
            <a:srgbClr val="FBAE40"/>
          </p15:clr>
        </p15:guide>
        <p15:guide id="24" orient="horz" pos="1684">
          <p15:clr>
            <a:srgbClr val="FBAE40"/>
          </p15:clr>
        </p15:guide>
        <p15:guide id="25" orient="horz" pos="2636">
          <p15:clr>
            <a:srgbClr val="FBAE40"/>
          </p15:clr>
        </p15:guide>
        <p15:guide id="26" orient="horz" pos="358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3E12F787-626E-45D8-BF18-F609059CC9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31467" y="-448508"/>
            <a:ext cx="13734852" cy="8197096"/>
          </a:xfrm>
          <a:prstGeom prst="rect">
            <a:avLst/>
          </a:prstGeom>
        </p:spPr>
      </p:pic>
      <p:sp>
        <p:nvSpPr>
          <p:cNvPr id="15" name="Titel 13">
            <a:extLst>
              <a:ext uri="{FF2B5EF4-FFF2-40B4-BE49-F238E27FC236}">
                <a16:creationId xmlns:a16="http://schemas.microsoft.com/office/drawing/2014/main" id="{FEEF2907-CB4F-458E-A88C-90F600AD45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2673350"/>
            <a:ext cx="8424863" cy="7556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latin typeface="Work Sans" pitchFamily="2" charset="0"/>
              </a:defRPr>
            </a:lvl1pPr>
          </a:lstStyle>
          <a:p>
            <a:r>
              <a:rPr lang="de-DE"/>
              <a:t>Zwischentitel der Präsentation</a:t>
            </a:r>
          </a:p>
        </p:txBody>
      </p:sp>
      <p:sp>
        <p:nvSpPr>
          <p:cNvPr id="16" name="Textplatzhalter 23">
            <a:extLst>
              <a:ext uri="{FF2B5EF4-FFF2-40B4-BE49-F238E27FC236}">
                <a16:creationId xmlns:a16="http://schemas.microsoft.com/office/drawing/2014/main" id="{F0092940-E720-4D01-8C1C-7B5B480907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6051" y="3429000"/>
            <a:ext cx="8424863" cy="967196"/>
          </a:xfrm>
          <a:prstGeom prst="rect">
            <a:avLst/>
          </a:prstGeom>
        </p:spPr>
        <p:txBody>
          <a:bodyPr/>
          <a:lstStyle>
            <a:lvl1pPr>
              <a:buNone/>
              <a:defRPr sz="3600">
                <a:latin typeface="Work Sans" pitchFamily="2" charset="0"/>
              </a:defRPr>
            </a:lvl1pPr>
          </a:lstStyle>
          <a:p>
            <a:pPr lvl="0"/>
            <a:r>
              <a:rPr lang="de-DE"/>
              <a:t>Untertitel | Datum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C76E76E-9FBC-44AE-8170-4E72AC9A13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75950" y="154855"/>
            <a:ext cx="1097375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8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7" pos="560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13" pos="302">
          <p15:clr>
            <a:srgbClr val="FBAE40"/>
          </p15:clr>
        </p15:guide>
        <p15:guide id="14" orient="horz" pos="2160">
          <p15:clr>
            <a:srgbClr val="FBAE40"/>
          </p15:clr>
        </p15:guide>
        <p15:guide id="15" orient="horz" pos="1207">
          <p15:clr>
            <a:srgbClr val="FBAE40"/>
          </p15:clr>
        </p15:guide>
        <p15:guide id="20" orient="horz" pos="255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2" orient="horz" pos="3113">
          <p15:clr>
            <a:srgbClr val="FBAE40"/>
          </p15:clr>
        </p15:guide>
        <p15:guide id="23" orient="horz" pos="731">
          <p15:clr>
            <a:srgbClr val="FBAE40"/>
          </p15:clr>
        </p15:guide>
        <p15:guide id="24" orient="horz" pos="1684">
          <p15:clr>
            <a:srgbClr val="FBAE40"/>
          </p15:clr>
        </p15:guide>
        <p15:guide id="25" orient="horz" pos="2636">
          <p15:clr>
            <a:srgbClr val="FBAE40"/>
          </p15:clr>
        </p15:guide>
        <p15:guide id="26" orient="horz" pos="358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Ohne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D6AE69FF-6E26-415F-866D-C876EAC7D66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425" y="1916113"/>
            <a:ext cx="10296525" cy="4532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9" name="Titel 18">
            <a:extLst>
              <a:ext uri="{FF2B5EF4-FFF2-40B4-BE49-F238E27FC236}">
                <a16:creationId xmlns:a16="http://schemas.microsoft.com/office/drawing/2014/main" id="{65FC1185-229A-45C5-B09D-64868F570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2674343-5B36-4DEB-84B2-FE2178B1F9E4}"/>
              </a:ext>
            </a:extLst>
          </p:cNvPr>
          <p:cNvSpPr txBox="1"/>
          <p:nvPr userDrawn="1"/>
        </p:nvSpPr>
        <p:spPr>
          <a:xfrm>
            <a:off x="479425" y="6540651"/>
            <a:ext cx="653821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/>
              <a:t>Baukasten Strategieentwicklung | Version 1.0 | 2021 | CC BY-ND 4.0 Lizenz</a:t>
            </a:r>
          </a:p>
          <a:p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54554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1">
            <a:extLst>
              <a:ext uri="{FF2B5EF4-FFF2-40B4-BE49-F238E27FC236}">
                <a16:creationId xmlns:a16="http://schemas.microsoft.com/office/drawing/2014/main" id="{0D3FFE0B-0FCA-43D2-89F8-400E0856E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10368"/>
            <a:ext cx="10296525" cy="750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7C5E910D-751A-41E1-832C-C9DE97BAA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916112"/>
            <a:ext cx="10296525" cy="4537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 [nicht verwenden]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437418-486D-432B-A830-16A3779762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2576" y="6453187"/>
            <a:ext cx="179387" cy="404813"/>
          </a:xfrm>
          <a:prstGeom prst="rect">
            <a:avLst/>
          </a:prstGeom>
          <a:solidFill>
            <a:schemeClr val="tx2"/>
          </a:solidFill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pPr algn="ctr"/>
            <a:fld id="{BA82C4F6-C975-4EDE-8AB4-E41DBFBF3AF3}" type="slidenum">
              <a:rPr lang="de-DE" smtClean="0"/>
              <a:pPr algn="ctr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926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01" r:id="rId2"/>
    <p:sldLayoutId id="2147483709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491" userDrawn="1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250">
          <p15:clr>
            <a:srgbClr val="F26B43"/>
          </p15:clr>
        </p15:guide>
        <p15:guide id="4" pos="4430">
          <p15:clr>
            <a:srgbClr val="F26B43"/>
          </p15:clr>
        </p15:guide>
        <p15:guide id="5" pos="5019">
          <p15:clr>
            <a:srgbClr val="F26B43"/>
          </p15:clr>
        </p15:guide>
        <p15:guide id="6" pos="2661">
          <p15:clr>
            <a:srgbClr val="F26B43"/>
          </p15:clr>
        </p15:guide>
        <p15:guide id="7" pos="2071">
          <p15:clr>
            <a:srgbClr val="F26B43"/>
          </p15:clr>
        </p15:guide>
        <p15:guide id="8" pos="5609">
          <p15:clr>
            <a:srgbClr val="F26B43"/>
          </p15:clr>
        </p15:guide>
        <p15:guide id="9" pos="6199">
          <p15:clr>
            <a:srgbClr val="F26B43"/>
          </p15:clr>
        </p15:guide>
        <p15:guide id="10" pos="1481">
          <p15:clr>
            <a:srgbClr val="F26B43"/>
          </p15:clr>
        </p15:guide>
        <p15:guide id="11" pos="892">
          <p15:clr>
            <a:srgbClr val="F26B43"/>
          </p15:clr>
        </p15:guide>
        <p15:guide id="12" pos="6788">
          <p15:clr>
            <a:srgbClr val="F26B43"/>
          </p15:clr>
        </p15:guide>
        <p15:guide id="13" pos="7378">
          <p15:clr>
            <a:srgbClr val="F26B43"/>
          </p15:clr>
        </p15:guide>
        <p15:guide id="14" pos="302">
          <p15:clr>
            <a:srgbClr val="F26B43"/>
          </p15:clr>
        </p15:guide>
        <p15:guide id="15" orient="horz" pos="1684">
          <p15:clr>
            <a:srgbClr val="F26B43"/>
          </p15:clr>
        </p15:guide>
        <p15:guide id="16" orient="horz" pos="1207">
          <p15:clr>
            <a:srgbClr val="F26B43"/>
          </p15:clr>
        </p15:guide>
        <p15:guide id="17" orient="horz" pos="731">
          <p15:clr>
            <a:srgbClr val="F26B43"/>
          </p15:clr>
        </p15:guide>
        <p15:guide id="18" orient="horz" pos="255">
          <p15:clr>
            <a:srgbClr val="F26B43"/>
          </p15:clr>
        </p15:guide>
        <p15:guide id="19" orient="horz" pos="2636">
          <p15:clr>
            <a:srgbClr val="F26B43"/>
          </p15:clr>
        </p15:guide>
        <p15:guide id="20" orient="horz" pos="3113">
          <p15:clr>
            <a:srgbClr val="F26B43"/>
          </p15:clr>
        </p15:guide>
        <p15:guide id="21" orient="horz" pos="3589">
          <p15:clr>
            <a:srgbClr val="F26B43"/>
          </p15:clr>
        </p15:guide>
        <p15:guide id="22" orient="horz" pos="4065">
          <p15:clr>
            <a:srgbClr val="F26B43"/>
          </p15:clr>
        </p15:guide>
        <p15:guide id="23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1EEC077-3C74-414B-91FD-E37C5C7B3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Template: SWOT-Analyse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704B7E9-B92F-48AE-9BFE-F5BDF94BCA69}"/>
              </a:ext>
            </a:extLst>
          </p:cNvPr>
          <p:cNvSpPr/>
          <p:nvPr/>
        </p:nvSpPr>
        <p:spPr>
          <a:xfrm>
            <a:off x="2261061" y="1508381"/>
            <a:ext cx="3168000" cy="2232345"/>
          </a:xfrm>
          <a:prstGeom prst="rect">
            <a:avLst/>
          </a:prstGeom>
          <a:solidFill>
            <a:srgbClr val="DA1B1B">
              <a:alpha val="10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ot="0" spcFirstLastPara="0" vertOverflow="overflow" horzOverflow="overflow" vert="horz" wrap="square" lIns="108000" tIns="36000" rIns="108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Stärken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chemeClr val="tx1"/>
                </a:solidFill>
              </a:rPr>
              <a:t>…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chemeClr val="tx1"/>
                </a:solidFill>
              </a:rPr>
              <a:t>…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chemeClr val="tx1"/>
                </a:solidFill>
              </a:rPr>
              <a:t>…</a:t>
            </a:r>
          </a:p>
          <a:p>
            <a:pPr algn="ctr"/>
            <a:endParaRPr lang="de-DE" dirty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9BF2CC9-E404-4D82-BEE0-AF270F63B0D4}"/>
              </a:ext>
            </a:extLst>
          </p:cNvPr>
          <p:cNvSpPr/>
          <p:nvPr/>
        </p:nvSpPr>
        <p:spPr>
          <a:xfrm>
            <a:off x="5573530" y="3935283"/>
            <a:ext cx="3167999" cy="2232001"/>
          </a:xfrm>
          <a:prstGeom prst="rect">
            <a:avLst/>
          </a:prstGeom>
          <a:solidFill>
            <a:schemeClr val="accent4">
              <a:alpha val="1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ot="0" spcFirstLastPara="0" vertOverflow="overflow" horzOverflow="overflow" vert="horz" wrap="square" lIns="108000" tIns="36000" rIns="108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Risiken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chemeClr val="tx1"/>
                </a:solidFill>
              </a:rPr>
              <a:t>…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chemeClr val="tx1"/>
                </a:solidFill>
              </a:rPr>
              <a:t>…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chemeClr val="tx1"/>
                </a:solidFill>
              </a:rPr>
              <a:t>…</a:t>
            </a:r>
          </a:p>
          <a:p>
            <a:pPr algn="ctr"/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772E1027-9B32-41F0-979B-A91791232EFA}"/>
              </a:ext>
            </a:extLst>
          </p:cNvPr>
          <p:cNvSpPr/>
          <p:nvPr/>
        </p:nvSpPr>
        <p:spPr>
          <a:xfrm>
            <a:off x="2261062" y="3935284"/>
            <a:ext cx="3150920" cy="2232000"/>
          </a:xfrm>
          <a:prstGeom prst="rect">
            <a:avLst/>
          </a:prstGeom>
          <a:solidFill>
            <a:schemeClr val="accent3">
              <a:alpha val="1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108000" tIns="36000" rIns="108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Chancen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chemeClr val="tx1"/>
                </a:solidFill>
              </a:rPr>
              <a:t>…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chemeClr val="tx1"/>
                </a:solidFill>
              </a:rPr>
              <a:t>…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chemeClr val="tx1"/>
                </a:solidFill>
              </a:rPr>
              <a:t>…</a:t>
            </a:r>
          </a:p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561986F1-6764-44BC-B01F-2683F62DFC93}"/>
              </a:ext>
            </a:extLst>
          </p:cNvPr>
          <p:cNvSpPr/>
          <p:nvPr/>
        </p:nvSpPr>
        <p:spPr>
          <a:xfrm>
            <a:off x="5573529" y="1508381"/>
            <a:ext cx="3168000" cy="2232000"/>
          </a:xfrm>
          <a:prstGeom prst="rect">
            <a:avLst/>
          </a:prstGeom>
          <a:solidFill>
            <a:schemeClr val="accent2">
              <a:alpha val="1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ot="0" spcFirstLastPara="0" vertOverflow="overflow" horzOverflow="overflow" vert="horz" wrap="square" lIns="108000" tIns="36000" rIns="108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Schwächen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chemeClr val="tx1"/>
                </a:solidFill>
              </a:rPr>
              <a:t>…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chemeClr val="tx1"/>
                </a:solidFill>
              </a:rPr>
              <a:t>…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chemeClr val="tx1"/>
                </a:solidFill>
              </a:rPr>
              <a:t>…</a:t>
            </a:r>
          </a:p>
          <a:p>
            <a:pPr algn="ctr"/>
            <a:endParaRPr lang="de-DE" dirty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9" name="Abgerundete rechteckige Legende 15">
            <a:extLst>
              <a:ext uri="{FF2B5EF4-FFF2-40B4-BE49-F238E27FC236}">
                <a16:creationId xmlns:a16="http://schemas.microsoft.com/office/drawing/2014/main" id="{CE591682-9A76-4CCC-91BD-7909C4EF0064}"/>
              </a:ext>
            </a:extLst>
          </p:cNvPr>
          <p:cNvSpPr/>
          <p:nvPr/>
        </p:nvSpPr>
        <p:spPr>
          <a:xfrm>
            <a:off x="479425" y="4674870"/>
            <a:ext cx="1474066" cy="1501141"/>
          </a:xfrm>
          <a:prstGeom prst="wedgeRoundRectCallout">
            <a:avLst>
              <a:gd name="adj1" fmla="val 135158"/>
              <a:gd name="adj2" fmla="val -22682"/>
              <a:gd name="adj3" fmla="val 16667"/>
            </a:avLst>
          </a:prstGeom>
          <a:solidFill>
            <a:schemeClr val="bg2"/>
          </a:solidFill>
          <a:ln w="6350">
            <a:solidFill>
              <a:schemeClr val="bg2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900" dirty="0">
                <a:solidFill>
                  <a:schemeClr val="tx1"/>
                </a:solidFill>
              </a:rPr>
              <a:t>Was sind die Chancen, die die Digitalisierung bietet? </a:t>
            </a:r>
          </a:p>
          <a:p>
            <a:r>
              <a:rPr lang="de-DE" sz="900" dirty="0">
                <a:solidFill>
                  <a:schemeClr val="tx1"/>
                </a:solidFill>
              </a:rPr>
              <a:t>Gibt es Trends und Veränderungen in der Gesellschaft, Verwaltung oder Wirtschaft zu unserem Vorteil? </a:t>
            </a:r>
          </a:p>
        </p:txBody>
      </p:sp>
      <p:sp>
        <p:nvSpPr>
          <p:cNvPr id="20" name="Abgerundete rechteckige Legende 16">
            <a:extLst>
              <a:ext uri="{FF2B5EF4-FFF2-40B4-BE49-F238E27FC236}">
                <a16:creationId xmlns:a16="http://schemas.microsoft.com/office/drawing/2014/main" id="{A00F9678-461B-4291-B96C-4AED1F399630}"/>
              </a:ext>
            </a:extLst>
          </p:cNvPr>
          <p:cNvSpPr/>
          <p:nvPr/>
        </p:nvSpPr>
        <p:spPr>
          <a:xfrm flipH="1">
            <a:off x="8904288" y="4652010"/>
            <a:ext cx="1871662" cy="1523048"/>
          </a:xfrm>
          <a:prstGeom prst="wedgeRoundRectCallout">
            <a:avLst>
              <a:gd name="adj1" fmla="val 100127"/>
              <a:gd name="adj2" fmla="val -16296"/>
              <a:gd name="adj3" fmla="val 16667"/>
            </a:avLst>
          </a:prstGeom>
          <a:solidFill>
            <a:schemeClr val="bg2"/>
          </a:solidFill>
          <a:ln w="6350">
            <a:solidFill>
              <a:schemeClr val="bg2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de-DE" sz="900" dirty="0">
                <a:solidFill>
                  <a:schemeClr val="tx1"/>
                </a:solidFill>
              </a:rPr>
              <a:t>Welche Risiken oder Gefahren können die digitale Entwicklung hemmen? </a:t>
            </a:r>
          </a:p>
          <a:p>
            <a:pPr algn="r"/>
            <a:r>
              <a:rPr lang="de-DE" sz="900" dirty="0">
                <a:solidFill>
                  <a:schemeClr val="tx1"/>
                </a:solidFill>
              </a:rPr>
              <a:t>Welche negativen Entwicklungen gibt es, die wir als Kommune nicht (leicht) beeinflussen können? Welche Auswirkungen könnten sie haben? </a:t>
            </a:r>
          </a:p>
        </p:txBody>
      </p:sp>
      <p:sp>
        <p:nvSpPr>
          <p:cNvPr id="21" name="Abgerundete rechteckige Legende 17">
            <a:extLst>
              <a:ext uri="{FF2B5EF4-FFF2-40B4-BE49-F238E27FC236}">
                <a16:creationId xmlns:a16="http://schemas.microsoft.com/office/drawing/2014/main" id="{43F9E086-ED87-4667-A133-801E41849421}"/>
              </a:ext>
            </a:extLst>
          </p:cNvPr>
          <p:cNvSpPr/>
          <p:nvPr/>
        </p:nvSpPr>
        <p:spPr>
          <a:xfrm flipH="1">
            <a:off x="8905082" y="1996440"/>
            <a:ext cx="1871662" cy="1432560"/>
          </a:xfrm>
          <a:prstGeom prst="wedgeRoundRectCallout">
            <a:avLst>
              <a:gd name="adj1" fmla="val 100356"/>
              <a:gd name="adj2" fmla="val 7492"/>
              <a:gd name="adj3" fmla="val 16667"/>
            </a:avLst>
          </a:prstGeom>
          <a:solidFill>
            <a:schemeClr val="bg2"/>
          </a:solidFill>
          <a:ln w="6350">
            <a:solidFill>
              <a:schemeClr val="bg2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de-DE" sz="900" dirty="0">
                <a:solidFill>
                  <a:schemeClr val="tx1"/>
                </a:solidFill>
              </a:rPr>
              <a:t>Was zählt zu den Schwächen unserer Kommune? </a:t>
            </a:r>
          </a:p>
          <a:p>
            <a:pPr algn="r"/>
            <a:r>
              <a:rPr lang="de-DE" sz="900" dirty="0">
                <a:solidFill>
                  <a:schemeClr val="tx1"/>
                </a:solidFill>
              </a:rPr>
              <a:t>Was für Misserfolge hatten wir in der Digitalisierung und warum?</a:t>
            </a:r>
          </a:p>
          <a:p>
            <a:pPr algn="r"/>
            <a:r>
              <a:rPr lang="de-DE" sz="900" dirty="0">
                <a:solidFill>
                  <a:schemeClr val="tx1"/>
                </a:solidFill>
              </a:rPr>
              <a:t>Welche Lücken haben wir bei den Arbeitsmitteln, beim Personal oder den Fachkenntnissen? </a:t>
            </a:r>
          </a:p>
        </p:txBody>
      </p:sp>
      <p:sp>
        <p:nvSpPr>
          <p:cNvPr id="22" name="Abgerundete rechteckige Legende 14">
            <a:extLst>
              <a:ext uri="{FF2B5EF4-FFF2-40B4-BE49-F238E27FC236}">
                <a16:creationId xmlns:a16="http://schemas.microsoft.com/office/drawing/2014/main" id="{8BBC26A3-7D2B-46C0-A23D-D4A68EBDF81E}"/>
              </a:ext>
            </a:extLst>
          </p:cNvPr>
          <p:cNvSpPr/>
          <p:nvPr/>
        </p:nvSpPr>
        <p:spPr>
          <a:xfrm>
            <a:off x="479425" y="1992631"/>
            <a:ext cx="1640321" cy="1436370"/>
          </a:xfrm>
          <a:prstGeom prst="wedgeRoundRectCallout">
            <a:avLst>
              <a:gd name="adj1" fmla="val 110769"/>
              <a:gd name="adj2" fmla="val 7818"/>
              <a:gd name="adj3" fmla="val 16667"/>
            </a:avLst>
          </a:prstGeom>
          <a:solidFill>
            <a:schemeClr val="bg2"/>
          </a:solidFill>
          <a:ln w="6350">
            <a:solidFill>
              <a:schemeClr val="bg2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900" dirty="0">
                <a:solidFill>
                  <a:schemeClr val="tx1"/>
                </a:solidFill>
              </a:rPr>
              <a:t>Was sind die Stärken unserer Kommune? </a:t>
            </a:r>
          </a:p>
          <a:p>
            <a:r>
              <a:rPr lang="de-DE" sz="900" dirty="0">
                <a:solidFill>
                  <a:schemeClr val="tx1"/>
                </a:solidFill>
              </a:rPr>
              <a:t>Worin sind wir gut? </a:t>
            </a:r>
          </a:p>
          <a:p>
            <a:r>
              <a:rPr lang="de-DE" sz="900" dirty="0">
                <a:solidFill>
                  <a:schemeClr val="tx1"/>
                </a:solidFill>
              </a:rPr>
              <a:t>Was können/haben wir, was andere nicht können/haben?</a:t>
            </a:r>
          </a:p>
          <a:p>
            <a:r>
              <a:rPr lang="de-DE" sz="900" dirty="0">
                <a:solidFill>
                  <a:schemeClr val="tx1"/>
                </a:solidFill>
              </a:rPr>
              <a:t>Wie können diese digitale Projekte unterstützen? </a:t>
            </a:r>
          </a:p>
        </p:txBody>
      </p:sp>
      <p:pic>
        <p:nvPicPr>
          <p:cNvPr id="23" name="Grafik 22" descr="Ein Bild, das Text enthält.&#10;&#10;Automatisch generierte Beschreibung">
            <a:extLst>
              <a:ext uri="{FF2B5EF4-FFF2-40B4-BE49-F238E27FC236}">
                <a16:creationId xmlns:a16="http://schemas.microsoft.com/office/drawing/2014/main" id="{7E0EC691-006D-4308-8C95-F73483236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499" y="201236"/>
            <a:ext cx="1116013" cy="626248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9B274C55-E0C4-4F98-AB10-51555A43F79E}"/>
              </a:ext>
            </a:extLst>
          </p:cNvPr>
          <p:cNvSpPr txBox="1"/>
          <p:nvPr/>
        </p:nvSpPr>
        <p:spPr>
          <a:xfrm>
            <a:off x="9403205" y="6534027"/>
            <a:ext cx="248875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800" dirty="0"/>
              <a:t>Gefördert durch das Ministerium für Wirtschaft, </a:t>
            </a:r>
            <a:br>
              <a:rPr lang="de-DE" sz="800" dirty="0"/>
            </a:br>
            <a:r>
              <a:rPr lang="de-DE" sz="800" dirty="0"/>
              <a:t>Arbeit und Energie des Landes Brandenburg.</a:t>
            </a:r>
          </a:p>
        </p:txBody>
      </p:sp>
    </p:spTree>
    <p:extLst>
      <p:ext uri="{BB962C8B-B14F-4D97-AF65-F5344CB8AC3E}">
        <p14:creationId xmlns:p14="http://schemas.microsoft.com/office/powerpoint/2010/main" val="2944775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#DABB Farbpool">
      <a:dk1>
        <a:srgbClr val="000000"/>
      </a:dk1>
      <a:lt1>
        <a:srgbClr val="FFFFFF"/>
      </a:lt1>
      <a:dk2>
        <a:srgbClr val="DA1B1B"/>
      </a:dk2>
      <a:lt2>
        <a:srgbClr val="FFFFFF"/>
      </a:lt2>
      <a:accent1>
        <a:srgbClr val="DA1B1B"/>
      </a:accent1>
      <a:accent2>
        <a:srgbClr val="0057C4"/>
      </a:accent2>
      <a:accent3>
        <a:srgbClr val="834C77"/>
      </a:accent3>
      <a:accent4>
        <a:srgbClr val="E74747"/>
      </a:accent4>
      <a:accent5>
        <a:srgbClr val="EF8585"/>
      </a:accent5>
      <a:accent6>
        <a:srgbClr val="F9D0D0"/>
      </a:accent6>
      <a:hlink>
        <a:srgbClr val="ABD1FF"/>
      </a:hlink>
      <a:folHlink>
        <a:srgbClr val="B195B1"/>
      </a:folHlink>
    </a:clrScheme>
    <a:fontScheme name="Benutzerdefiniert 1">
      <a:majorFont>
        <a:latin typeface="Work Sans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_Leer" id="{100184EF-F4A5-44D6-9683-EEFA33BB52C1}" vid="{5631D1CB-55CC-4E45-BB94-0DB09091B37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71F3277B8A1CB428AF6FE5D6F75D831" ma:contentTypeVersion="11" ma:contentTypeDescription="Ein neues Dokument erstellen." ma:contentTypeScope="" ma:versionID="35526043cec04dfd160b4b3c23e66252">
  <xsd:schema xmlns:xsd="http://www.w3.org/2001/XMLSchema" xmlns:xs="http://www.w3.org/2001/XMLSchema" xmlns:p="http://schemas.microsoft.com/office/2006/metadata/properties" xmlns:ns2="1f5cbb1d-16db-44f3-be96-60000ad60d2a" xmlns:ns3="0ede21bc-e766-4271-930a-27453c113f20" targetNamespace="http://schemas.microsoft.com/office/2006/metadata/properties" ma:root="true" ma:fieldsID="a8f4b51050bd59389f80cfd5edce7a2b" ns2:_="" ns3:_="">
    <xsd:import namespace="1f5cbb1d-16db-44f3-be96-60000ad60d2a"/>
    <xsd:import namespace="0ede21bc-e766-4271-930a-27453c113f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5cbb1d-16db-44f3-be96-60000ad60d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de21bc-e766-4271-930a-27453c113f2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E97C53-474C-4135-97A4-4031D9EF8962}">
  <ds:schemaRefs>
    <ds:schemaRef ds:uri="1f5cbb1d-16db-44f3-be96-60000ad60d2a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0ede21bc-e766-4271-930a-27453c113f20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600F274-16C3-4A46-8525-D142F30A29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FC74D6-02B9-4B8C-AD9F-8EBF4E5F87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5cbb1d-16db-44f3-be96-60000ad60d2a"/>
    <ds:schemaRef ds:uri="0ede21bc-e766-4271-930a-27453c113f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PräsentationVorlage</Template>
  <TotalTime>0</TotalTime>
  <Words>159</Words>
  <Application>Microsoft Office PowerPoint</Application>
  <PresentationFormat>Breitbild</PresentationFormat>
  <Paragraphs>30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Courier New</vt:lpstr>
      <vt:lpstr>Work Sans</vt:lpstr>
      <vt:lpstr>Office</vt:lpstr>
      <vt:lpstr>Template: SWOT-Analyse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DigitalAgentur  Brandenburg –</dc:title>
  <dc:creator>Chantal Bramer</dc:creator>
  <cp:lastModifiedBy>Chantal Bramer</cp:lastModifiedBy>
  <cp:revision>34</cp:revision>
  <dcterms:created xsi:type="dcterms:W3CDTF">2021-03-01T09:55:43Z</dcterms:created>
  <dcterms:modified xsi:type="dcterms:W3CDTF">2021-03-11T16:16:54Z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b7e9e1c-b5fc-4b2d-811b-c112eb90d932_Enabled">
    <vt:lpwstr>true</vt:lpwstr>
  </property>
  <property fmtid="{D5CDD505-2E9C-101B-9397-08002B2CF9AE}" pid="3" name="MSIP_Label_fb7e9e1c-b5fc-4b2d-811b-c112eb90d932_SetDate">
    <vt:lpwstr>2020-09-25T11:29:29Z</vt:lpwstr>
  </property>
  <property fmtid="{D5CDD505-2E9C-101B-9397-08002B2CF9AE}" pid="4" name="MSIP_Label_fb7e9e1c-b5fc-4b2d-811b-c112eb90d932_Method">
    <vt:lpwstr>Standard</vt:lpwstr>
  </property>
  <property fmtid="{D5CDD505-2E9C-101B-9397-08002B2CF9AE}" pid="5" name="MSIP_Label_fb7e9e1c-b5fc-4b2d-811b-c112eb90d932_Name">
    <vt:lpwstr>S1-Offen</vt:lpwstr>
  </property>
  <property fmtid="{D5CDD505-2E9C-101B-9397-08002B2CF9AE}" pid="6" name="MSIP_Label_fb7e9e1c-b5fc-4b2d-811b-c112eb90d932_SiteId">
    <vt:lpwstr>e95c1dc3-92a9-43b0-a66c-e2624a1d118b</vt:lpwstr>
  </property>
  <property fmtid="{D5CDD505-2E9C-101B-9397-08002B2CF9AE}" pid="7" name="MSIP_Label_fb7e9e1c-b5fc-4b2d-811b-c112eb90d932_ActionId">
    <vt:lpwstr>9ff54bbc-9020-4489-8d53-0000f5f0100b</vt:lpwstr>
  </property>
  <property fmtid="{D5CDD505-2E9C-101B-9397-08002B2CF9AE}" pid="8" name="MSIP_Label_fb7e9e1c-b5fc-4b2d-811b-c112eb90d932_ContentBits">
    <vt:lpwstr>0</vt:lpwstr>
  </property>
  <property fmtid="{D5CDD505-2E9C-101B-9397-08002B2CF9AE}" pid="9" name="ContentTypeId">
    <vt:lpwstr>0x010100F71F3277B8A1CB428AF6FE5D6F75D831</vt:lpwstr>
  </property>
</Properties>
</file>