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20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1" pos="7673" userDrawn="1">
          <p15:clr>
            <a:srgbClr val="A4A3A4"/>
          </p15:clr>
        </p15:guide>
        <p15:guide id="2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1B1B"/>
    <a:srgbClr val="ABD1FF"/>
    <a:srgbClr val="E74747"/>
    <a:srgbClr val="0057C4"/>
    <a:srgbClr val="2256A3"/>
    <a:srgbClr val="9FB6D6"/>
    <a:srgbClr val="B195B1"/>
    <a:srgbClr val="834C77"/>
    <a:srgbClr val="F9D0D0"/>
    <a:srgbClr val="EF85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4" autoAdjust="0"/>
    <p:restoredTop sz="97567" autoAdjust="0"/>
  </p:normalViewPr>
  <p:slideViewPr>
    <p:cSldViewPr snapToGrid="0" showGuides="1">
      <p:cViewPr varScale="1">
        <p:scale>
          <a:sx n="137" d="100"/>
          <a:sy n="137" d="100"/>
        </p:scale>
        <p:origin x="81" y="771"/>
      </p:cViewPr>
      <p:guideLst>
        <p:guide pos="7673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CC73D45-9E78-43F0-B3CE-F8FC151FCA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6B4356-4EC6-4902-9BB8-78B9C580B3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93B0C-D6D6-423E-A681-A8C92639715E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2D46075-4932-4F73-ACE2-1FEA7BA865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5C9BEC1-95E4-4FB8-A89F-C5976E092A1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C7CB2-87DD-4FF3-B79F-1E43B74CFA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437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EC60A-4839-49AE-ADDC-E01ADCE0A044}" type="datetimeFigureOut">
              <a:rPr lang="de-DE" smtClean="0"/>
              <a:t>11.03.2021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9DD16-463F-4882-9FC4-CA1E3B41EB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176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3468274-D868-4183-A0E5-C818414963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01489" y="493343"/>
            <a:ext cx="13543755" cy="5657127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id="{32A683E3-6232-4BED-A759-B26868AB4E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12622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 b="1">
                <a:latin typeface="Work Sans" pitchFamily="2" charset="0"/>
              </a:defRPr>
            </a:lvl1pPr>
          </a:lstStyle>
          <a:p>
            <a:r>
              <a:rPr lang="de-DE"/>
              <a:t>Titel der Präsentation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14D8B5-9813-4B19-8664-2CF058A61A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3580818"/>
            <a:ext cx="8424862" cy="13467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der Präsentation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15EFF9-F0F8-48CA-9B07-2A71CD01E5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5454" y="404813"/>
            <a:ext cx="2597121" cy="146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1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3E12F787-626E-45D8-BF18-F609059CC9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31467" y="-448508"/>
            <a:ext cx="13734852" cy="8197096"/>
          </a:xfrm>
          <a:prstGeom prst="rect">
            <a:avLst/>
          </a:prstGeom>
        </p:spPr>
      </p:pic>
      <p:sp>
        <p:nvSpPr>
          <p:cNvPr id="15" name="Titel 13">
            <a:extLst>
              <a:ext uri="{FF2B5EF4-FFF2-40B4-BE49-F238E27FC236}">
                <a16:creationId xmlns:a16="http://schemas.microsoft.com/office/drawing/2014/main" id="{FEEF2907-CB4F-458E-A88C-90F600AD45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2673350"/>
            <a:ext cx="8424863" cy="7556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Work Sans" pitchFamily="2" charset="0"/>
              </a:defRPr>
            </a:lvl1pPr>
          </a:lstStyle>
          <a:p>
            <a:r>
              <a:rPr lang="de-DE"/>
              <a:t>Zwischentitel der Präsentation</a:t>
            </a:r>
          </a:p>
        </p:txBody>
      </p:sp>
      <p:sp>
        <p:nvSpPr>
          <p:cNvPr id="16" name="Textplatzhalter 23">
            <a:extLst>
              <a:ext uri="{FF2B5EF4-FFF2-40B4-BE49-F238E27FC236}">
                <a16:creationId xmlns:a16="http://schemas.microsoft.com/office/drawing/2014/main" id="{F0092940-E720-4D01-8C1C-7B5B480907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6051" y="3429000"/>
            <a:ext cx="8424863" cy="967196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latin typeface="Work Sans" pitchFamily="2" charset="0"/>
              </a:defRPr>
            </a:lvl1pPr>
          </a:lstStyle>
          <a:p>
            <a:pPr lvl="0"/>
            <a:r>
              <a:rPr lang="de-DE"/>
              <a:t>Untertitel | Datum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C76E76E-9FBC-44AE-8170-4E72AC9A13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5950" y="154855"/>
            <a:ext cx="1097375" cy="24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80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250">
          <p15:clr>
            <a:srgbClr val="FBAE40"/>
          </p15:clr>
        </p15:guide>
        <p15:guide id="3" pos="2661">
          <p15:clr>
            <a:srgbClr val="FBAE40"/>
          </p15:clr>
        </p15:guide>
        <p15:guide id="4" pos="2071">
          <p15:clr>
            <a:srgbClr val="FBAE40"/>
          </p15:clr>
        </p15:guide>
        <p15:guide id="5" pos="4430">
          <p15:clr>
            <a:srgbClr val="FBAE40"/>
          </p15:clr>
        </p15:guide>
        <p15:guide id="6" pos="5019">
          <p15:clr>
            <a:srgbClr val="FBAE40"/>
          </p15:clr>
        </p15:guide>
        <p15:guide id="7" pos="5609">
          <p15:clr>
            <a:srgbClr val="FBAE40"/>
          </p15:clr>
        </p15:guide>
        <p15:guide id="8" pos="6199">
          <p15:clr>
            <a:srgbClr val="FBAE40"/>
          </p15:clr>
        </p15:guide>
        <p15:guide id="9" pos="6788">
          <p15:clr>
            <a:srgbClr val="FBAE40"/>
          </p15:clr>
        </p15:guide>
        <p15:guide id="10" pos="7378">
          <p15:clr>
            <a:srgbClr val="FBAE40"/>
          </p15:clr>
        </p15:guide>
        <p15:guide id="11" pos="1481">
          <p15:clr>
            <a:srgbClr val="FBAE40"/>
          </p15:clr>
        </p15:guide>
        <p15:guide id="12" pos="892">
          <p15:clr>
            <a:srgbClr val="FBAE40"/>
          </p15:clr>
        </p15:guide>
        <p15:guide id="13" pos="302">
          <p15:clr>
            <a:srgbClr val="FBAE40"/>
          </p15:clr>
        </p15:guide>
        <p15:guide id="14" orient="horz" pos="2160">
          <p15:clr>
            <a:srgbClr val="FBAE40"/>
          </p15:clr>
        </p15:guide>
        <p15:guide id="15" orient="horz" pos="1207">
          <p15:clr>
            <a:srgbClr val="FBAE40"/>
          </p15:clr>
        </p15:guide>
        <p15:guide id="20" orient="horz" pos="255">
          <p15:clr>
            <a:srgbClr val="FBAE40"/>
          </p15:clr>
        </p15:guide>
        <p15:guide id="21" orient="horz" pos="4065">
          <p15:clr>
            <a:srgbClr val="FBAE40"/>
          </p15:clr>
        </p15:guide>
        <p15:guide id="22" orient="horz" pos="3113">
          <p15:clr>
            <a:srgbClr val="FBAE40"/>
          </p15:clr>
        </p15:guide>
        <p15:guide id="23" orient="horz" pos="731">
          <p15:clr>
            <a:srgbClr val="FBAE40"/>
          </p15:clr>
        </p15:guide>
        <p15:guide id="24" orient="horz" pos="1684">
          <p15:clr>
            <a:srgbClr val="FBAE40"/>
          </p15:clr>
        </p15:guide>
        <p15:guide id="25" orient="horz" pos="2636">
          <p15:clr>
            <a:srgbClr val="FBAE40"/>
          </p15:clr>
        </p15:guide>
        <p15:guide id="26" orient="horz" pos="358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_Ohne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17">
            <a:extLst>
              <a:ext uri="{FF2B5EF4-FFF2-40B4-BE49-F238E27FC236}">
                <a16:creationId xmlns:a16="http://schemas.microsoft.com/office/drawing/2014/main" id="{D6AE69FF-6E26-415F-866D-C876EAC7D6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9425" y="1916113"/>
            <a:ext cx="10296525" cy="453231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9" name="Titel 18">
            <a:extLst>
              <a:ext uri="{FF2B5EF4-FFF2-40B4-BE49-F238E27FC236}">
                <a16:creationId xmlns:a16="http://schemas.microsoft.com/office/drawing/2014/main" id="{65FC1185-229A-45C5-B09D-64868F57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2674343-5B36-4DEB-84B2-FE2178B1F9E4}"/>
              </a:ext>
            </a:extLst>
          </p:cNvPr>
          <p:cNvSpPr txBox="1"/>
          <p:nvPr userDrawn="1"/>
        </p:nvSpPr>
        <p:spPr>
          <a:xfrm>
            <a:off x="479425" y="6540651"/>
            <a:ext cx="653821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sz="800" dirty="0"/>
              <a:t>Baukasten Strategieentwicklung | Version 1.0 | 2021 | CC BY-ND 4.0 Lizenz</a:t>
            </a:r>
          </a:p>
          <a:p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154554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0D3FFE0B-0FCA-43D2-89F8-400E0856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10368"/>
            <a:ext cx="10296525" cy="7500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5" name="Textplatzhalter 2">
            <a:extLst>
              <a:ext uri="{FF2B5EF4-FFF2-40B4-BE49-F238E27FC236}">
                <a16:creationId xmlns:a16="http://schemas.microsoft.com/office/drawing/2014/main" id="{7C5E910D-751A-41E1-832C-C9DE97BAA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916112"/>
            <a:ext cx="10296525" cy="4537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 [nicht verwenden]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5437418-486D-432B-A830-16A377976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12576" y="6453187"/>
            <a:ext cx="179387" cy="404813"/>
          </a:xfrm>
          <a:prstGeom prst="rect">
            <a:avLst/>
          </a:prstGeom>
          <a:solidFill>
            <a:schemeClr val="tx2"/>
          </a:solidFill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pPr algn="ctr"/>
            <a:fld id="{BA82C4F6-C975-4EDE-8AB4-E41DBFBF3AF3}" type="slidenum">
              <a:rPr lang="de-DE" smtClean="0"/>
              <a:pPr algn="ctr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26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1" r:id="rId2"/>
    <p:sldLayoutId id="2147483709" r:id="rId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491" userDrawn="1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250">
          <p15:clr>
            <a:srgbClr val="F26B43"/>
          </p15:clr>
        </p15:guide>
        <p15:guide id="4" pos="4430">
          <p15:clr>
            <a:srgbClr val="F26B43"/>
          </p15:clr>
        </p15:guide>
        <p15:guide id="5" pos="5019">
          <p15:clr>
            <a:srgbClr val="F26B43"/>
          </p15:clr>
        </p15:guide>
        <p15:guide id="6" pos="2661">
          <p15:clr>
            <a:srgbClr val="F26B43"/>
          </p15:clr>
        </p15:guide>
        <p15:guide id="7" pos="2071">
          <p15:clr>
            <a:srgbClr val="F26B43"/>
          </p15:clr>
        </p15:guide>
        <p15:guide id="8" pos="5609">
          <p15:clr>
            <a:srgbClr val="F26B43"/>
          </p15:clr>
        </p15:guide>
        <p15:guide id="9" pos="6199">
          <p15:clr>
            <a:srgbClr val="F26B43"/>
          </p15:clr>
        </p15:guide>
        <p15:guide id="10" pos="1481">
          <p15:clr>
            <a:srgbClr val="F26B43"/>
          </p15:clr>
        </p15:guide>
        <p15:guide id="11" pos="892">
          <p15:clr>
            <a:srgbClr val="F26B43"/>
          </p15:clr>
        </p15:guide>
        <p15:guide id="12" pos="6788">
          <p15:clr>
            <a:srgbClr val="F26B43"/>
          </p15:clr>
        </p15:guide>
        <p15:guide id="13" pos="7378">
          <p15:clr>
            <a:srgbClr val="F26B43"/>
          </p15:clr>
        </p15:guide>
        <p15:guide id="14" pos="302">
          <p15:clr>
            <a:srgbClr val="F26B43"/>
          </p15:clr>
        </p15:guide>
        <p15:guide id="15" orient="horz" pos="1684">
          <p15:clr>
            <a:srgbClr val="F26B43"/>
          </p15:clr>
        </p15:guide>
        <p15:guide id="16" orient="horz" pos="1207">
          <p15:clr>
            <a:srgbClr val="F26B43"/>
          </p15:clr>
        </p15:guide>
        <p15:guide id="17" orient="horz" pos="731">
          <p15:clr>
            <a:srgbClr val="F26B43"/>
          </p15:clr>
        </p15:guide>
        <p15:guide id="18" orient="horz" pos="255">
          <p15:clr>
            <a:srgbClr val="F26B43"/>
          </p15:clr>
        </p15:guide>
        <p15:guide id="19" orient="horz" pos="2636">
          <p15:clr>
            <a:srgbClr val="F26B43"/>
          </p15:clr>
        </p15:guide>
        <p15:guide id="20" orient="horz" pos="3113">
          <p15:clr>
            <a:srgbClr val="F26B43"/>
          </p15:clr>
        </p15:guide>
        <p15:guide id="21" orient="horz" pos="3589">
          <p15:clr>
            <a:srgbClr val="F26B43"/>
          </p15:clr>
        </p15:guide>
        <p15:guide id="22" orient="horz" pos="4065">
          <p15:clr>
            <a:srgbClr val="F26B43"/>
          </p15:clr>
        </p15:guide>
        <p15:guide id="23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BAEAFDA-E0F3-4879-9CFC-650C968BD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Template: </a:t>
            </a:r>
            <a:r>
              <a:rPr lang="de-DE" sz="3200" dirty="0"/>
              <a:t>Digitalisierungs-Roadmap</a:t>
            </a:r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60726A88-1A4C-4266-9A0E-51CC59497AD1}"/>
              </a:ext>
            </a:extLst>
          </p:cNvPr>
          <p:cNvGraphicFramePr>
            <a:graphicFrameLocks noGrp="1"/>
          </p:cNvGraphicFramePr>
          <p:nvPr/>
        </p:nvGraphicFramePr>
        <p:xfrm>
          <a:off x="479425" y="1672047"/>
          <a:ext cx="10292743" cy="4080751"/>
        </p:xfrm>
        <a:graphic>
          <a:graphicData uri="http://schemas.openxmlformats.org/drawingml/2006/table">
            <a:tbl>
              <a:tblPr firstRow="1" firstCol="1" bandRow="1"/>
              <a:tblGrid>
                <a:gridCol w="943610">
                  <a:extLst>
                    <a:ext uri="{9D8B030D-6E8A-4147-A177-3AD203B41FA5}">
                      <a16:colId xmlns:a16="http://schemas.microsoft.com/office/drawing/2014/main" val="3928774110"/>
                    </a:ext>
                  </a:extLst>
                </a:gridCol>
                <a:gridCol w="737801">
                  <a:extLst>
                    <a:ext uri="{9D8B030D-6E8A-4147-A177-3AD203B41FA5}">
                      <a16:colId xmlns:a16="http://schemas.microsoft.com/office/drawing/2014/main" val="2460734824"/>
                    </a:ext>
                  </a:extLst>
                </a:gridCol>
                <a:gridCol w="543319">
                  <a:extLst>
                    <a:ext uri="{9D8B030D-6E8A-4147-A177-3AD203B41FA5}">
                      <a16:colId xmlns:a16="http://schemas.microsoft.com/office/drawing/2014/main" val="3255166310"/>
                    </a:ext>
                  </a:extLst>
                </a:gridCol>
                <a:gridCol w="531967">
                  <a:extLst>
                    <a:ext uri="{9D8B030D-6E8A-4147-A177-3AD203B41FA5}">
                      <a16:colId xmlns:a16="http://schemas.microsoft.com/office/drawing/2014/main" val="2857739787"/>
                    </a:ext>
                  </a:extLst>
                </a:gridCol>
                <a:gridCol w="531967">
                  <a:extLst>
                    <a:ext uri="{9D8B030D-6E8A-4147-A177-3AD203B41FA5}">
                      <a16:colId xmlns:a16="http://schemas.microsoft.com/office/drawing/2014/main" val="2308048722"/>
                    </a:ext>
                  </a:extLst>
                </a:gridCol>
                <a:gridCol w="531967">
                  <a:extLst>
                    <a:ext uri="{9D8B030D-6E8A-4147-A177-3AD203B41FA5}">
                      <a16:colId xmlns:a16="http://schemas.microsoft.com/office/drawing/2014/main" val="2271390998"/>
                    </a:ext>
                  </a:extLst>
                </a:gridCol>
                <a:gridCol w="547685">
                  <a:extLst>
                    <a:ext uri="{9D8B030D-6E8A-4147-A177-3AD203B41FA5}">
                      <a16:colId xmlns:a16="http://schemas.microsoft.com/office/drawing/2014/main" val="4019564549"/>
                    </a:ext>
                  </a:extLst>
                </a:gridCol>
                <a:gridCol w="531967">
                  <a:extLst>
                    <a:ext uri="{9D8B030D-6E8A-4147-A177-3AD203B41FA5}">
                      <a16:colId xmlns:a16="http://schemas.microsoft.com/office/drawing/2014/main" val="1258094417"/>
                    </a:ext>
                  </a:extLst>
                </a:gridCol>
                <a:gridCol w="531967">
                  <a:extLst>
                    <a:ext uri="{9D8B030D-6E8A-4147-A177-3AD203B41FA5}">
                      <a16:colId xmlns:a16="http://schemas.microsoft.com/office/drawing/2014/main" val="3974272805"/>
                    </a:ext>
                  </a:extLst>
                </a:gridCol>
                <a:gridCol w="531967">
                  <a:extLst>
                    <a:ext uri="{9D8B030D-6E8A-4147-A177-3AD203B41FA5}">
                      <a16:colId xmlns:a16="http://schemas.microsoft.com/office/drawing/2014/main" val="2812627528"/>
                    </a:ext>
                  </a:extLst>
                </a:gridCol>
                <a:gridCol w="547685">
                  <a:extLst>
                    <a:ext uri="{9D8B030D-6E8A-4147-A177-3AD203B41FA5}">
                      <a16:colId xmlns:a16="http://schemas.microsoft.com/office/drawing/2014/main" val="2381090632"/>
                    </a:ext>
                  </a:extLst>
                </a:gridCol>
                <a:gridCol w="531967">
                  <a:extLst>
                    <a:ext uri="{9D8B030D-6E8A-4147-A177-3AD203B41FA5}">
                      <a16:colId xmlns:a16="http://schemas.microsoft.com/office/drawing/2014/main" val="9461421"/>
                    </a:ext>
                  </a:extLst>
                </a:gridCol>
                <a:gridCol w="531967">
                  <a:extLst>
                    <a:ext uri="{9D8B030D-6E8A-4147-A177-3AD203B41FA5}">
                      <a16:colId xmlns:a16="http://schemas.microsoft.com/office/drawing/2014/main" val="441475208"/>
                    </a:ext>
                  </a:extLst>
                </a:gridCol>
                <a:gridCol w="531967">
                  <a:extLst>
                    <a:ext uri="{9D8B030D-6E8A-4147-A177-3AD203B41FA5}">
                      <a16:colId xmlns:a16="http://schemas.microsoft.com/office/drawing/2014/main" val="3169170716"/>
                    </a:ext>
                  </a:extLst>
                </a:gridCol>
                <a:gridCol w="546235">
                  <a:extLst>
                    <a:ext uri="{9D8B030D-6E8A-4147-A177-3AD203B41FA5}">
                      <a16:colId xmlns:a16="http://schemas.microsoft.com/office/drawing/2014/main" val="743274633"/>
                    </a:ext>
                  </a:extLst>
                </a:gridCol>
                <a:gridCol w="546235">
                  <a:extLst>
                    <a:ext uri="{9D8B030D-6E8A-4147-A177-3AD203B41FA5}">
                      <a16:colId xmlns:a16="http://schemas.microsoft.com/office/drawing/2014/main" val="1154362783"/>
                    </a:ext>
                  </a:extLst>
                </a:gridCol>
                <a:gridCol w="546235">
                  <a:extLst>
                    <a:ext uri="{9D8B030D-6E8A-4147-A177-3AD203B41FA5}">
                      <a16:colId xmlns:a16="http://schemas.microsoft.com/office/drawing/2014/main" val="2040077686"/>
                    </a:ext>
                  </a:extLst>
                </a:gridCol>
                <a:gridCol w="546235">
                  <a:extLst>
                    <a:ext uri="{9D8B030D-6E8A-4147-A177-3AD203B41FA5}">
                      <a16:colId xmlns:a16="http://schemas.microsoft.com/office/drawing/2014/main" val="2906649346"/>
                    </a:ext>
                  </a:extLst>
                </a:gridCol>
              </a:tblGrid>
              <a:tr h="4534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Maßnahme</a:t>
                      </a:r>
                      <a:endParaRPr lang="de-DE" sz="1100" dirty="0">
                        <a:effectLst/>
                        <a:latin typeface="Work Sans Bold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Priorität</a:t>
                      </a:r>
                      <a:endParaRPr lang="de-DE" sz="1100" dirty="0">
                        <a:effectLst/>
                        <a:latin typeface="Work Sans Bold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de-DE" sz="1100" dirty="0">
                        <a:effectLst/>
                        <a:latin typeface="Work Sans Bold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de-DE" sz="1100" dirty="0">
                        <a:effectLst/>
                        <a:latin typeface="Work Sans Bold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de-DE" sz="1100" dirty="0">
                        <a:effectLst/>
                        <a:latin typeface="Work Sans Bold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048920"/>
                  </a:ext>
                </a:extLst>
              </a:tr>
              <a:tr h="226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de-DE" sz="1100" dirty="0">
                        <a:effectLst/>
                        <a:latin typeface="Work Sans Bold" pitchFamily="2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Q1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Q2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Q3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" pitchFamily="2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Q4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08210"/>
                  </a:ext>
                </a:extLst>
              </a:tr>
              <a:tr h="906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001143"/>
                  </a:ext>
                </a:extLst>
              </a:tr>
              <a:tr h="906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04830"/>
                  </a:ext>
                </a:extLst>
              </a:tr>
              <a:tr h="1133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9884700"/>
                  </a:ext>
                </a:extLst>
              </a:tr>
              <a:tr h="226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b="1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...</a:t>
                      </a: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823591"/>
                  </a:ext>
                </a:extLst>
              </a:tr>
              <a:tr h="2267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  <a:latin typeface="Work Sans Bold Italic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de-DE" sz="1100" dirty="0">
                        <a:effectLst/>
                        <a:latin typeface="Work Sans Bold Italic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473060"/>
                  </a:ext>
                </a:extLst>
              </a:tr>
            </a:tbl>
          </a:graphicData>
        </a:graphic>
      </p:graphicFrame>
      <p:sp>
        <p:nvSpPr>
          <p:cNvPr id="6" name="Richtungspfeil 5">
            <a:extLst>
              <a:ext uri="{FF2B5EF4-FFF2-40B4-BE49-F238E27FC236}">
                <a16:creationId xmlns:a16="http://schemas.microsoft.com/office/drawing/2014/main" id="{A9EB1E87-EF36-4475-9508-EFEA52FEB4AA}"/>
              </a:ext>
            </a:extLst>
          </p:cNvPr>
          <p:cNvSpPr/>
          <p:nvPr/>
        </p:nvSpPr>
        <p:spPr>
          <a:xfrm>
            <a:off x="2714304" y="2595153"/>
            <a:ext cx="1495746" cy="400595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Konzeption</a:t>
            </a:r>
          </a:p>
        </p:txBody>
      </p:sp>
      <p:sp>
        <p:nvSpPr>
          <p:cNvPr id="7" name="Richtungspfeil 6">
            <a:extLst>
              <a:ext uri="{FF2B5EF4-FFF2-40B4-BE49-F238E27FC236}">
                <a16:creationId xmlns:a16="http://schemas.microsoft.com/office/drawing/2014/main" id="{5C2307AB-9421-44B6-8E6D-A562A3820B97}"/>
              </a:ext>
            </a:extLst>
          </p:cNvPr>
          <p:cNvSpPr/>
          <p:nvPr/>
        </p:nvSpPr>
        <p:spPr>
          <a:xfrm>
            <a:off x="3187336" y="3518261"/>
            <a:ext cx="2016431" cy="400595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Konzeption</a:t>
            </a:r>
          </a:p>
        </p:txBody>
      </p:sp>
      <p:sp>
        <p:nvSpPr>
          <p:cNvPr id="8" name="Richtungspfeil 7">
            <a:extLst>
              <a:ext uri="{FF2B5EF4-FFF2-40B4-BE49-F238E27FC236}">
                <a16:creationId xmlns:a16="http://schemas.microsoft.com/office/drawing/2014/main" id="{51D44F9E-92E8-40DD-BE0B-4B68B3DF983F}"/>
              </a:ext>
            </a:extLst>
          </p:cNvPr>
          <p:cNvSpPr/>
          <p:nvPr/>
        </p:nvSpPr>
        <p:spPr>
          <a:xfrm>
            <a:off x="3641416" y="4537166"/>
            <a:ext cx="1157007" cy="400595"/>
          </a:xfrm>
          <a:prstGeom prst="homePlat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Konzeption</a:t>
            </a:r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id="{16A6E880-25B6-4E7E-9CD6-A52D59C074D1}"/>
              </a:ext>
            </a:extLst>
          </p:cNvPr>
          <p:cNvSpPr/>
          <p:nvPr/>
        </p:nvSpPr>
        <p:spPr>
          <a:xfrm>
            <a:off x="4199383" y="2602387"/>
            <a:ext cx="2001912" cy="40059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Planung</a:t>
            </a:r>
          </a:p>
        </p:txBody>
      </p:sp>
      <p:sp>
        <p:nvSpPr>
          <p:cNvPr id="10" name="Richtungspfeil 9">
            <a:extLst>
              <a:ext uri="{FF2B5EF4-FFF2-40B4-BE49-F238E27FC236}">
                <a16:creationId xmlns:a16="http://schemas.microsoft.com/office/drawing/2014/main" id="{59D78EAF-7C70-41CC-9785-F013F86C623C}"/>
              </a:ext>
            </a:extLst>
          </p:cNvPr>
          <p:cNvSpPr/>
          <p:nvPr/>
        </p:nvSpPr>
        <p:spPr>
          <a:xfrm>
            <a:off x="5203767" y="3506607"/>
            <a:ext cx="2016431" cy="40059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Planung</a:t>
            </a:r>
          </a:p>
        </p:txBody>
      </p:sp>
      <p:sp>
        <p:nvSpPr>
          <p:cNvPr id="11" name="Richtungspfeil 10">
            <a:extLst>
              <a:ext uri="{FF2B5EF4-FFF2-40B4-BE49-F238E27FC236}">
                <a16:creationId xmlns:a16="http://schemas.microsoft.com/office/drawing/2014/main" id="{A6B08C1F-44E9-43B4-AC1E-6C7E727CE796}"/>
              </a:ext>
            </a:extLst>
          </p:cNvPr>
          <p:cNvSpPr/>
          <p:nvPr/>
        </p:nvSpPr>
        <p:spPr>
          <a:xfrm>
            <a:off x="4798423" y="4537166"/>
            <a:ext cx="1402872" cy="400595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tx1"/>
                </a:solidFill>
              </a:rPr>
              <a:t>Planung</a:t>
            </a:r>
          </a:p>
        </p:txBody>
      </p:sp>
      <p:sp>
        <p:nvSpPr>
          <p:cNvPr id="12" name="Richtungspfeil 11">
            <a:extLst>
              <a:ext uri="{FF2B5EF4-FFF2-40B4-BE49-F238E27FC236}">
                <a16:creationId xmlns:a16="http://schemas.microsoft.com/office/drawing/2014/main" id="{8F1CA24C-C27D-4A62-9BD2-4B4EDFFF5BE6}"/>
              </a:ext>
            </a:extLst>
          </p:cNvPr>
          <p:cNvSpPr/>
          <p:nvPr/>
        </p:nvSpPr>
        <p:spPr>
          <a:xfrm>
            <a:off x="6211063" y="2595154"/>
            <a:ext cx="2883089" cy="40059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</a:rPr>
              <a:t>Umsetzung</a:t>
            </a:r>
          </a:p>
        </p:txBody>
      </p:sp>
      <p:sp>
        <p:nvSpPr>
          <p:cNvPr id="13" name="Richtungspfeil 12">
            <a:extLst>
              <a:ext uri="{FF2B5EF4-FFF2-40B4-BE49-F238E27FC236}">
                <a16:creationId xmlns:a16="http://schemas.microsoft.com/office/drawing/2014/main" id="{E943CB03-8486-4CBA-8EEA-D808AC2C0A97}"/>
              </a:ext>
            </a:extLst>
          </p:cNvPr>
          <p:cNvSpPr/>
          <p:nvPr/>
        </p:nvSpPr>
        <p:spPr>
          <a:xfrm>
            <a:off x="6211063" y="4537166"/>
            <a:ext cx="1512917" cy="40059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</a:rPr>
              <a:t>Umsetzung</a:t>
            </a:r>
          </a:p>
        </p:txBody>
      </p:sp>
      <p:sp>
        <p:nvSpPr>
          <p:cNvPr id="14" name="Richtungspfeil 13">
            <a:extLst>
              <a:ext uri="{FF2B5EF4-FFF2-40B4-BE49-F238E27FC236}">
                <a16:creationId xmlns:a16="http://schemas.microsoft.com/office/drawing/2014/main" id="{B39E84BB-C868-41B0-9D82-98BA04213B91}"/>
              </a:ext>
            </a:extLst>
          </p:cNvPr>
          <p:cNvSpPr/>
          <p:nvPr/>
        </p:nvSpPr>
        <p:spPr>
          <a:xfrm>
            <a:off x="7220198" y="3506607"/>
            <a:ext cx="1995083" cy="400595"/>
          </a:xfrm>
          <a:prstGeom prst="homePlat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100" b="1" dirty="0">
                <a:solidFill>
                  <a:schemeClr val="bg1"/>
                </a:solidFill>
              </a:rPr>
              <a:t>Umsetzung</a:t>
            </a:r>
          </a:p>
        </p:txBody>
      </p:sp>
      <p:pic>
        <p:nvPicPr>
          <p:cNvPr id="18" name="Grafik 17" descr="Ein Bild, das Text enthält.&#10;&#10;Automatisch generierte Beschreibung">
            <a:extLst>
              <a:ext uri="{FF2B5EF4-FFF2-40B4-BE49-F238E27FC236}">
                <a16:creationId xmlns:a16="http://schemas.microsoft.com/office/drawing/2014/main" id="{A1D0ECEB-9A88-42FC-8673-01C1E7BB4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99" y="201236"/>
            <a:ext cx="1116013" cy="626248"/>
          </a:xfrm>
          <a:prstGeom prst="rect">
            <a:avLst/>
          </a:prstGeom>
        </p:spPr>
      </p:pic>
      <p:sp>
        <p:nvSpPr>
          <p:cNvPr id="19" name="Textfeld 18">
            <a:extLst>
              <a:ext uri="{FF2B5EF4-FFF2-40B4-BE49-F238E27FC236}">
                <a16:creationId xmlns:a16="http://schemas.microsoft.com/office/drawing/2014/main" id="{8377CFDE-51F7-41E9-B068-3B9A09AA2E44}"/>
              </a:ext>
            </a:extLst>
          </p:cNvPr>
          <p:cNvSpPr txBox="1"/>
          <p:nvPr/>
        </p:nvSpPr>
        <p:spPr>
          <a:xfrm>
            <a:off x="9403205" y="6534027"/>
            <a:ext cx="248875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e-DE" sz="800" dirty="0"/>
              <a:t>Gefördert durch das Ministerium für Wirtschaft, </a:t>
            </a:r>
            <a:br>
              <a:rPr lang="de-DE" sz="800" dirty="0"/>
            </a:br>
            <a:r>
              <a:rPr lang="de-DE" sz="800" dirty="0"/>
              <a:t>Arbeit und Energie des Landes Brandenburg.</a:t>
            </a:r>
          </a:p>
        </p:txBody>
      </p:sp>
    </p:spTree>
    <p:extLst>
      <p:ext uri="{BB962C8B-B14F-4D97-AF65-F5344CB8AC3E}">
        <p14:creationId xmlns:p14="http://schemas.microsoft.com/office/powerpoint/2010/main" val="278290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#DABB Farbpool">
      <a:dk1>
        <a:srgbClr val="000000"/>
      </a:dk1>
      <a:lt1>
        <a:srgbClr val="FFFFFF"/>
      </a:lt1>
      <a:dk2>
        <a:srgbClr val="DA1B1B"/>
      </a:dk2>
      <a:lt2>
        <a:srgbClr val="FFFFFF"/>
      </a:lt2>
      <a:accent1>
        <a:srgbClr val="DA1B1B"/>
      </a:accent1>
      <a:accent2>
        <a:srgbClr val="0057C4"/>
      </a:accent2>
      <a:accent3>
        <a:srgbClr val="834C77"/>
      </a:accent3>
      <a:accent4>
        <a:srgbClr val="E74747"/>
      </a:accent4>
      <a:accent5>
        <a:srgbClr val="EF8585"/>
      </a:accent5>
      <a:accent6>
        <a:srgbClr val="F9D0D0"/>
      </a:accent6>
      <a:hlink>
        <a:srgbClr val="ABD1FF"/>
      </a:hlink>
      <a:folHlink>
        <a:srgbClr val="B195B1"/>
      </a:folHlink>
    </a:clrScheme>
    <a:fontScheme name="Benutzerdefiniert 1">
      <a:majorFont>
        <a:latin typeface="Work Sans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_Leer" id="{100184EF-F4A5-44D6-9683-EEFA33BB52C1}" vid="{5631D1CB-55CC-4E45-BB94-0DB09091B37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71F3277B8A1CB428AF6FE5D6F75D831" ma:contentTypeVersion="11" ma:contentTypeDescription="Ein neues Dokument erstellen." ma:contentTypeScope="" ma:versionID="35526043cec04dfd160b4b3c23e66252">
  <xsd:schema xmlns:xsd="http://www.w3.org/2001/XMLSchema" xmlns:xs="http://www.w3.org/2001/XMLSchema" xmlns:p="http://schemas.microsoft.com/office/2006/metadata/properties" xmlns:ns2="1f5cbb1d-16db-44f3-be96-60000ad60d2a" xmlns:ns3="0ede21bc-e766-4271-930a-27453c113f20" targetNamespace="http://schemas.microsoft.com/office/2006/metadata/properties" ma:root="true" ma:fieldsID="a8f4b51050bd59389f80cfd5edce7a2b" ns2:_="" ns3:_="">
    <xsd:import namespace="1f5cbb1d-16db-44f3-be96-60000ad60d2a"/>
    <xsd:import namespace="0ede21bc-e766-4271-930a-27453c113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5cbb1d-16db-44f3-be96-60000ad60d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e21bc-e766-4271-930a-27453c113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E97C53-474C-4135-97A4-4031D9EF8962}">
  <ds:schemaRefs>
    <ds:schemaRef ds:uri="1f5cbb1d-16db-44f3-be96-60000ad60d2a"/>
    <ds:schemaRef ds:uri="http://schemas.microsoft.com/office/2006/documentManagement/types"/>
    <ds:schemaRef ds:uri="http://www.w3.org/XML/1998/namespace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0ede21bc-e766-4271-930a-27453c113f20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600F274-16C3-4A46-8525-D142F30A29F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FC74D6-02B9-4B8C-AD9F-8EBF4E5F8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5cbb1d-16db-44f3-be96-60000ad60d2a"/>
    <ds:schemaRef ds:uri="0ede21bc-e766-4271-930a-27453c113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PräsentationVorlage</Template>
  <TotalTime>0</TotalTime>
  <Words>109</Words>
  <Application>Microsoft Office PowerPoint</Application>
  <PresentationFormat>Breitbild</PresentationFormat>
  <Paragraphs>93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Work Sans</vt:lpstr>
      <vt:lpstr>Work Sans Bold</vt:lpstr>
      <vt:lpstr>Work Sans Bold Italic</vt:lpstr>
      <vt:lpstr>Office</vt:lpstr>
      <vt:lpstr>Template: Digitalisierungs-Roadmap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DigitalAgentur  Brandenburg –</dc:title>
  <dc:creator>Chantal Bramer</dc:creator>
  <cp:lastModifiedBy>Chantal Bramer</cp:lastModifiedBy>
  <cp:revision>38</cp:revision>
  <dcterms:created xsi:type="dcterms:W3CDTF">2021-03-01T09:55:43Z</dcterms:created>
  <dcterms:modified xsi:type="dcterms:W3CDTF">2021-03-11T16:18:32Z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7e9e1c-b5fc-4b2d-811b-c112eb90d932_Enabled">
    <vt:lpwstr>true</vt:lpwstr>
  </property>
  <property fmtid="{D5CDD505-2E9C-101B-9397-08002B2CF9AE}" pid="3" name="MSIP_Label_fb7e9e1c-b5fc-4b2d-811b-c112eb90d932_SetDate">
    <vt:lpwstr>2020-09-25T11:29:29Z</vt:lpwstr>
  </property>
  <property fmtid="{D5CDD505-2E9C-101B-9397-08002B2CF9AE}" pid="4" name="MSIP_Label_fb7e9e1c-b5fc-4b2d-811b-c112eb90d932_Method">
    <vt:lpwstr>Standard</vt:lpwstr>
  </property>
  <property fmtid="{D5CDD505-2E9C-101B-9397-08002B2CF9AE}" pid="5" name="MSIP_Label_fb7e9e1c-b5fc-4b2d-811b-c112eb90d932_Name">
    <vt:lpwstr>S1-Offen</vt:lpwstr>
  </property>
  <property fmtid="{D5CDD505-2E9C-101B-9397-08002B2CF9AE}" pid="6" name="MSIP_Label_fb7e9e1c-b5fc-4b2d-811b-c112eb90d932_SiteId">
    <vt:lpwstr>e95c1dc3-92a9-43b0-a66c-e2624a1d118b</vt:lpwstr>
  </property>
  <property fmtid="{D5CDD505-2E9C-101B-9397-08002B2CF9AE}" pid="7" name="MSIP_Label_fb7e9e1c-b5fc-4b2d-811b-c112eb90d932_ActionId">
    <vt:lpwstr>9ff54bbc-9020-4489-8d53-0000f5f0100b</vt:lpwstr>
  </property>
  <property fmtid="{D5CDD505-2E9C-101B-9397-08002B2CF9AE}" pid="8" name="MSIP_Label_fb7e9e1c-b5fc-4b2d-811b-c112eb90d932_ContentBits">
    <vt:lpwstr>0</vt:lpwstr>
  </property>
  <property fmtid="{D5CDD505-2E9C-101B-9397-08002B2CF9AE}" pid="9" name="ContentTypeId">
    <vt:lpwstr>0x010100F71F3277B8A1CB428AF6FE5D6F75D831</vt:lpwstr>
  </property>
</Properties>
</file>