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1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AC1CEED-5453-4D9D-88E6-EA27320E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Template: </a:t>
            </a:r>
            <a:r>
              <a:rPr lang="de-DE" sz="3200" dirty="0"/>
              <a:t>Meilensteinplan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6A87E6B-B792-4C0D-880C-AFC306B3CE25}"/>
              </a:ext>
            </a:extLst>
          </p:cNvPr>
          <p:cNvGraphicFramePr>
            <a:graphicFrameLocks noGrp="1"/>
          </p:cNvGraphicFramePr>
          <p:nvPr/>
        </p:nvGraphicFramePr>
        <p:xfrm>
          <a:off x="489568" y="1745190"/>
          <a:ext cx="10289021" cy="39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791">
                  <a:extLst>
                    <a:ext uri="{9D8B030D-6E8A-4147-A177-3AD203B41FA5}">
                      <a16:colId xmlns:a16="http://schemas.microsoft.com/office/drawing/2014/main" val="485183279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1602952446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856701863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4249896804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401544614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2934018848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2673658858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2809269879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507300796"/>
                    </a:ext>
                  </a:extLst>
                </a:gridCol>
                <a:gridCol w="928470">
                  <a:extLst>
                    <a:ext uri="{9D8B030D-6E8A-4147-A177-3AD203B41FA5}">
                      <a16:colId xmlns:a16="http://schemas.microsoft.com/office/drawing/2014/main" val="861150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Phase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Januar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Februar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März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April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Mai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Juni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Juli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August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dirty="0"/>
                        <a:t>September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2770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100" dirty="0"/>
                        <a:t>1. Initiierung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1117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de-DE" sz="1100" dirty="0"/>
                        <a:t>2. Analyse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755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de-DE" sz="1100" dirty="0"/>
                        <a:t>3. Strategieentwicklung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40528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de-DE" sz="1100" dirty="0"/>
                        <a:t>4. Umsetzungsplanung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7615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de-DE" sz="1100" dirty="0"/>
                        <a:t>5. Umsetzung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26241"/>
                  </a:ext>
                </a:extLst>
              </a:tr>
            </a:tbl>
          </a:graphicData>
        </a:graphic>
      </p:graphicFrame>
      <p:sp>
        <p:nvSpPr>
          <p:cNvPr id="6" name="Richtungspfeil 6">
            <a:extLst>
              <a:ext uri="{FF2B5EF4-FFF2-40B4-BE49-F238E27FC236}">
                <a16:creationId xmlns:a16="http://schemas.microsoft.com/office/drawing/2014/main" id="{0E5B9DBE-E6BD-40F3-8A96-FBC8B8A15BD0}"/>
              </a:ext>
            </a:extLst>
          </p:cNvPr>
          <p:cNvSpPr/>
          <p:nvPr/>
        </p:nvSpPr>
        <p:spPr>
          <a:xfrm>
            <a:off x="2755867" y="2284400"/>
            <a:ext cx="1309057" cy="4005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0" name="Richtungspfeil 11">
            <a:extLst>
              <a:ext uri="{FF2B5EF4-FFF2-40B4-BE49-F238E27FC236}">
                <a16:creationId xmlns:a16="http://schemas.microsoft.com/office/drawing/2014/main" id="{6F2B7721-A285-4550-905B-F0A40568235F}"/>
              </a:ext>
            </a:extLst>
          </p:cNvPr>
          <p:cNvSpPr/>
          <p:nvPr/>
        </p:nvSpPr>
        <p:spPr>
          <a:xfrm>
            <a:off x="3151857" y="3015042"/>
            <a:ext cx="1644587" cy="4005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1" name="Richtungspfeil 12">
            <a:extLst>
              <a:ext uri="{FF2B5EF4-FFF2-40B4-BE49-F238E27FC236}">
                <a16:creationId xmlns:a16="http://schemas.microsoft.com/office/drawing/2014/main" id="{798123F8-0A98-4DF3-A2CB-2700266C272D}"/>
              </a:ext>
            </a:extLst>
          </p:cNvPr>
          <p:cNvSpPr/>
          <p:nvPr/>
        </p:nvSpPr>
        <p:spPr>
          <a:xfrm>
            <a:off x="4796444" y="3745684"/>
            <a:ext cx="1612669" cy="4005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2" name="Richtungspfeil 13">
            <a:extLst>
              <a:ext uri="{FF2B5EF4-FFF2-40B4-BE49-F238E27FC236}">
                <a16:creationId xmlns:a16="http://schemas.microsoft.com/office/drawing/2014/main" id="{91CB0D11-1115-4E91-8164-53DF4C8AAD75}"/>
              </a:ext>
            </a:extLst>
          </p:cNvPr>
          <p:cNvSpPr/>
          <p:nvPr/>
        </p:nvSpPr>
        <p:spPr>
          <a:xfrm>
            <a:off x="6409113" y="4476326"/>
            <a:ext cx="2028305" cy="4005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13" name="Richtungspfeil 14">
            <a:extLst>
              <a:ext uri="{FF2B5EF4-FFF2-40B4-BE49-F238E27FC236}">
                <a16:creationId xmlns:a16="http://schemas.microsoft.com/office/drawing/2014/main" id="{E8CC2082-00C4-47DD-9ECB-26BFF3089669}"/>
              </a:ext>
            </a:extLst>
          </p:cNvPr>
          <p:cNvSpPr/>
          <p:nvPr/>
        </p:nvSpPr>
        <p:spPr>
          <a:xfrm>
            <a:off x="8437418" y="5206968"/>
            <a:ext cx="2028305" cy="40059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Umsetzung beginnt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6824586-13F3-4E7B-81B4-F1A3A6CFBC36}"/>
              </a:ext>
            </a:extLst>
          </p:cNvPr>
          <p:cNvGrpSpPr/>
          <p:nvPr/>
        </p:nvGrpSpPr>
        <p:grpSpPr>
          <a:xfrm>
            <a:off x="3422114" y="2417853"/>
            <a:ext cx="1143536" cy="542833"/>
            <a:chOff x="1833155" y="5529807"/>
            <a:chExt cx="1039090" cy="522330"/>
          </a:xfrm>
        </p:grpSpPr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233E95C5-01F0-41B6-8639-6EC58FFEA072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6BAE717-F249-4D39-8634-8EE43C916DF6}"/>
                </a:ext>
              </a:extLst>
            </p:cNvPr>
            <p:cNvSpPr/>
            <p:nvPr/>
          </p:nvSpPr>
          <p:spPr>
            <a:xfrm>
              <a:off x="1833155" y="5736253"/>
              <a:ext cx="1039090" cy="315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1"/>
                  </a:solidFill>
                </a:rPr>
                <a:t>Abstimmung Projektvorgehen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75ACCEB-BE51-4E0C-9BC1-0F74DF7FD86A}"/>
              </a:ext>
            </a:extLst>
          </p:cNvPr>
          <p:cNvGrpSpPr/>
          <p:nvPr/>
        </p:nvGrpSpPr>
        <p:grpSpPr>
          <a:xfrm>
            <a:off x="4445329" y="3909113"/>
            <a:ext cx="1039090" cy="522332"/>
            <a:chOff x="1833155" y="5529807"/>
            <a:chExt cx="1039090" cy="522332"/>
          </a:xfrm>
        </p:grpSpPr>
        <p:sp>
          <p:nvSpPr>
            <p:cNvPr id="21" name="Gleichschenkliges Dreieck 20">
              <a:extLst>
                <a:ext uri="{FF2B5EF4-FFF2-40B4-BE49-F238E27FC236}">
                  <a16:creationId xmlns:a16="http://schemas.microsoft.com/office/drawing/2014/main" id="{0A60F52C-4B21-43AE-8CEF-7469D73D1631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9344868-1418-4DD9-86DF-2B6064658D76}"/>
                </a:ext>
              </a:extLst>
            </p:cNvPr>
            <p:cNvSpPr/>
            <p:nvPr/>
          </p:nvSpPr>
          <p:spPr>
            <a:xfrm>
              <a:off x="1833155" y="5736255"/>
              <a:ext cx="1039090" cy="315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1"/>
                  </a:solidFill>
                </a:rPr>
                <a:t>1. Strategie-WS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FE9847F-07B1-4B12-A425-5107B9E3CFEA}"/>
              </a:ext>
            </a:extLst>
          </p:cNvPr>
          <p:cNvGrpSpPr/>
          <p:nvPr/>
        </p:nvGrpSpPr>
        <p:grpSpPr>
          <a:xfrm>
            <a:off x="5501911" y="3911244"/>
            <a:ext cx="1039090" cy="522332"/>
            <a:chOff x="1833155" y="5529807"/>
            <a:chExt cx="1039090" cy="522332"/>
          </a:xfrm>
        </p:grpSpPr>
        <p:sp>
          <p:nvSpPr>
            <p:cNvPr id="24" name="Gleichschenkliges Dreieck 23">
              <a:extLst>
                <a:ext uri="{FF2B5EF4-FFF2-40B4-BE49-F238E27FC236}">
                  <a16:creationId xmlns:a16="http://schemas.microsoft.com/office/drawing/2014/main" id="{92807813-2CB4-4713-A50D-0BFBC0DB1764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A991442-9A15-46DE-9E45-9745B9FCD4B2}"/>
                </a:ext>
              </a:extLst>
            </p:cNvPr>
            <p:cNvSpPr/>
            <p:nvPr/>
          </p:nvSpPr>
          <p:spPr>
            <a:xfrm>
              <a:off x="1833155" y="5736255"/>
              <a:ext cx="1039090" cy="315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1"/>
                  </a:solidFill>
                </a:rPr>
                <a:t>2. Strategie-WS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3B2E289-697F-49C2-87F4-3AF452DB7BCD}"/>
              </a:ext>
            </a:extLst>
          </p:cNvPr>
          <p:cNvGrpSpPr/>
          <p:nvPr/>
        </p:nvGrpSpPr>
        <p:grpSpPr>
          <a:xfrm>
            <a:off x="5934173" y="4594941"/>
            <a:ext cx="1039090" cy="522332"/>
            <a:chOff x="1833155" y="5529807"/>
            <a:chExt cx="1039090" cy="522332"/>
          </a:xfrm>
        </p:grpSpPr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BB16D106-424A-4F6C-AC78-EABBE74E8AD9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939806E1-FC67-4536-981E-CE33DA76A3B5}"/>
                </a:ext>
              </a:extLst>
            </p:cNvPr>
            <p:cNvSpPr/>
            <p:nvPr/>
          </p:nvSpPr>
          <p:spPr>
            <a:xfrm>
              <a:off x="1833155" y="5736255"/>
              <a:ext cx="1039090" cy="315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 err="1">
                  <a:solidFill>
                    <a:schemeClr val="tx1"/>
                  </a:solidFill>
                </a:rPr>
                <a:t>Governance</a:t>
              </a:r>
              <a:r>
                <a:rPr lang="de-DE" sz="900" dirty="0">
                  <a:solidFill>
                    <a:schemeClr val="tx1"/>
                  </a:solidFill>
                </a:rPr>
                <a:t> implementiert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F084D44-EEFF-4001-9BF4-6782B53DB287}"/>
              </a:ext>
            </a:extLst>
          </p:cNvPr>
          <p:cNvGrpSpPr/>
          <p:nvPr/>
        </p:nvGrpSpPr>
        <p:grpSpPr>
          <a:xfrm>
            <a:off x="7662863" y="4591499"/>
            <a:ext cx="1158597" cy="522332"/>
            <a:chOff x="1713648" y="5529807"/>
            <a:chExt cx="1158597" cy="522332"/>
          </a:xfrm>
        </p:grpSpPr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1811AE77-9B66-4170-954B-21E9F1FEBFF1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2BEDEB23-59B7-4892-833C-FD8F65C16DAF}"/>
                </a:ext>
              </a:extLst>
            </p:cNvPr>
            <p:cNvSpPr/>
            <p:nvPr/>
          </p:nvSpPr>
          <p:spPr>
            <a:xfrm>
              <a:off x="1713648" y="5736255"/>
              <a:ext cx="1158597" cy="315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1"/>
                  </a:solidFill>
                </a:rPr>
                <a:t>Alle Maßnahmen geplant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8465177-8EED-438B-B50A-67C7A22AF5E5}"/>
              </a:ext>
            </a:extLst>
          </p:cNvPr>
          <p:cNvGrpSpPr/>
          <p:nvPr/>
        </p:nvGrpSpPr>
        <p:grpSpPr>
          <a:xfrm>
            <a:off x="2187039" y="2414677"/>
            <a:ext cx="1143536" cy="542835"/>
            <a:chOff x="1833155" y="5529807"/>
            <a:chExt cx="1039090" cy="522332"/>
          </a:xfrm>
        </p:grpSpPr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11F6A1F7-349E-4C67-94A8-F4C3B38D1365}"/>
                </a:ext>
              </a:extLst>
            </p:cNvPr>
            <p:cNvSpPr/>
            <p:nvPr/>
          </p:nvSpPr>
          <p:spPr>
            <a:xfrm>
              <a:off x="2265417" y="5529807"/>
              <a:ext cx="174567" cy="20448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4E2C55B5-BDB4-4065-B57F-B4366C83EC35}"/>
                </a:ext>
              </a:extLst>
            </p:cNvPr>
            <p:cNvSpPr/>
            <p:nvPr/>
          </p:nvSpPr>
          <p:spPr>
            <a:xfrm>
              <a:off x="1833155" y="5736255"/>
              <a:ext cx="1039090" cy="315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1"/>
                  </a:solidFill>
                </a:rPr>
                <a:t>Kickoff-Workshop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8C88346-00EE-48C2-A923-4400F2F31F8B}"/>
              </a:ext>
            </a:extLst>
          </p:cNvPr>
          <p:cNvGrpSpPr/>
          <p:nvPr/>
        </p:nvGrpSpPr>
        <p:grpSpPr>
          <a:xfrm>
            <a:off x="3506789" y="3392580"/>
            <a:ext cx="1287462" cy="539655"/>
            <a:chOff x="1702375" y="5532862"/>
            <a:chExt cx="1169870" cy="519272"/>
          </a:xfrm>
        </p:grpSpPr>
        <p:sp>
          <p:nvSpPr>
            <p:cNvPr id="36" name="Gleichschenkliges Dreieck 35">
              <a:extLst>
                <a:ext uri="{FF2B5EF4-FFF2-40B4-BE49-F238E27FC236}">
                  <a16:creationId xmlns:a16="http://schemas.microsoft.com/office/drawing/2014/main" id="{584268C6-E571-4657-BBCA-A7B42BA56ABD}"/>
                </a:ext>
              </a:extLst>
            </p:cNvPr>
            <p:cNvSpPr/>
            <p:nvPr/>
          </p:nvSpPr>
          <p:spPr>
            <a:xfrm>
              <a:off x="2186079" y="5532862"/>
              <a:ext cx="174567" cy="20448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24303781-DEDB-4E8E-846D-083FFC492E3B}"/>
                </a:ext>
              </a:extLst>
            </p:cNvPr>
            <p:cNvSpPr/>
            <p:nvPr/>
          </p:nvSpPr>
          <p:spPr>
            <a:xfrm>
              <a:off x="1702375" y="5736250"/>
              <a:ext cx="1169870" cy="31588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1"/>
                  </a:solidFill>
                </a:rPr>
                <a:t>Analyse-Ergebnisse liegen vor</a:t>
              </a:r>
            </a:p>
          </p:txBody>
        </p:sp>
      </p:grpSp>
      <p:pic>
        <p:nvPicPr>
          <p:cNvPr id="41" name="Grafik 40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5C5DD6-627D-4FEE-9C9D-4D55CDC3E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42" name="Textfeld 41">
            <a:extLst>
              <a:ext uri="{FF2B5EF4-FFF2-40B4-BE49-F238E27FC236}">
                <a16:creationId xmlns:a16="http://schemas.microsoft.com/office/drawing/2014/main" id="{B9B0E17E-E427-41BC-95F2-18409A691019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98233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62</Words>
  <Application>Microsoft Office PowerPoint</Application>
  <PresentationFormat>Breitbild</PresentationFormat>
  <Paragraphs>25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Work Sans</vt:lpstr>
      <vt:lpstr>Office</vt:lpstr>
      <vt:lpstr>Template: Meilensteinplan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39</cp:revision>
  <dcterms:created xsi:type="dcterms:W3CDTF">2021-03-01T09:55:43Z</dcterms:created>
  <dcterms:modified xsi:type="dcterms:W3CDTF">2021-03-11T16:18:43Z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